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58" r:id="rId8"/>
    <p:sldId id="267" r:id="rId9"/>
    <p:sldId id="268" r:id="rId10"/>
    <p:sldId id="269" r:id="rId11"/>
    <p:sldId id="270" r:id="rId12"/>
    <p:sldId id="271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5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F31A0-5A0D-9B80-23DC-1CC8C2D1B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689FFE-9F8A-BCA8-9FEF-4BDAA8903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AEE1C-3637-931D-1DE7-3781E880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0D0106-C2C5-F485-E65D-EE2570D2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59232A-AFC0-3801-8F59-C2AD962E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63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5D7C2-96EF-9580-D41E-6DDD4D9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6E784B-1CA0-192C-4571-10B4F80C2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C578D9-9CD8-6928-C958-2302E9FC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B3A182-7ACC-DB88-0524-9CFD723A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895C13-C5BD-460C-739D-52BF564F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47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33F84D-4826-1178-147E-3461DE298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9B0969-D583-4AD3-028D-06C36497F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DE6A28-2204-4118-EFA3-E8876AD0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1D8E0-5B12-92DF-6D8B-D5BD6B45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82EA6-0C81-1CA6-4DAA-71D4BB41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69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E0D50-E3DB-CAB1-76D4-25F5D532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F08C4F-55EF-2FED-5515-245A22EC8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613D39-0788-D899-2EDB-BA46889D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EF5E1D-9B43-F7E8-F844-1C7E5614E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8BE439-AE0C-D055-4578-5B0C7458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14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18E5B-4003-63FC-9D5E-EC1A39A7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A7199D-02B3-C36A-41C6-5A6E8789F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610C44-1F52-EE30-5E57-13971AEF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60F57F-B6EA-997F-CF86-E19C334F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D1D82-C22F-0CB8-2B8C-F6D985BA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86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A14A5-9379-2CB3-326B-AE2DC1C4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E0D5B-5BAF-FE56-5BA0-A5A6C0E21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4062B4-7E01-7DA7-62E7-A126DE966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21330F-AC06-F366-80E0-BA6C19F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B75287-F49D-6424-10A3-DE9DF353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0309E8-E40E-A4CE-D295-EF294D10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E1B87-F758-03DE-2C3F-AEA0C7C10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3E8AD5-462D-CF9F-9228-FC48112C1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4CB220-69EE-8787-8DD8-A37003337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990F77-D230-49A3-5532-1A8C43D50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15BF78-2232-4F32-C8F5-B0707A01B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3594C5-D909-C5F5-6D45-5FD230F5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7B9277-792F-D0D5-ECEC-A7CAD23C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3E3E3B-2405-922B-804E-7FA790C70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573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3B5AF-6B65-3C4D-268E-50CA4FE5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E77570-8878-13D3-B213-8365AC8A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2063D9-9795-5A4A-F659-5FD9C180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44E9E0-B17A-A571-CAAD-03F8F43E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57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2D19B3-44A1-DA23-F115-E015F324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7596D1-D5A4-0F2A-B99B-01AE9144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D1B88-6E37-697F-D944-D8FC8529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31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BD600-CEA7-DC53-B622-E56B4336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D4C11-E117-3671-592F-D63EFB0BD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6C64B9-B4B6-8142-1B99-41C9A6046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0126B7-F0C6-C285-B034-C0983675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36B868-9766-B3EA-1E05-3AE754D8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ED7BF9-AAAD-58DB-D169-7DAB0FD9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50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2B1F2-BC44-CF71-57CE-7D909C6C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726523-DE5B-9BAE-EAC8-5935E8AAD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70C18F-8F02-BEAA-3A7C-B56F459EA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E1863-B239-F0A9-CA5F-19C5C3F1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9811A9-3F1C-C3D7-0FE5-39B2CED5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A64457-4656-022B-B6B2-5CB85762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9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C7DB06-D0DE-999F-FA1C-C3C68B18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2F10D0-7989-B4CB-3A17-B98C9C182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9E10D0-AF6F-D399-D236-CDAD149D6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D64F1-C67F-48E1-8EEE-AE7DADCA51E9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68E63-105E-96E0-ECB1-D039265C3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6F467C-E452-2CA5-93CA-2256D3F51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C394D-F46E-423A-942B-7B6AE8457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33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64E88-862D-8415-5ADB-094FE76C1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8EF496-2EC3-DCC6-E086-7804086B2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16D770-2106-B3B9-B015-FB148DDD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4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672FFECD-A05B-83AA-3DD8-CFD66F704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060" y="1143778"/>
            <a:ext cx="5825634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altLang="zh-CN" sz="1200" b="1" i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a</a:t>
            </a:r>
            <a:r>
              <a:rPr lang="en-US" altLang="zh-CN" sz="1200" b="0" i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1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的注意力分数第一块中的所有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与序列中的所有其他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之间的注意力分数。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altLang="zh-CN" sz="1200" b="0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q</a:t>
            </a:r>
            <a:r>
              <a:rPr lang="en-US" altLang="zh-CN" sz="1200" b="0" i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1​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表示第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1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块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query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</a:t>
            </a:r>
            <a:r>
              <a:rPr lang="en-US" altLang="zh-CN" sz="1200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gi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表示第</a:t>
            </a:r>
            <a:r>
              <a:rPr lang="en-US" altLang="zh-CN" sz="1200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i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块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key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F594B96-AE62-F217-6862-A1A68FBCF4F2}"/>
              </a:ext>
            </a:extLst>
          </p:cNvPr>
          <p:cNvSpPr txBox="1">
            <a:spLocks/>
          </p:cNvSpPr>
          <p:nvPr/>
        </p:nvSpPr>
        <p:spPr>
          <a:xfrm>
            <a:off x="838200" y="49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5C027B-344A-F63C-62E2-C09A6563A005}"/>
              </a:ext>
            </a:extLst>
          </p:cNvPr>
          <p:cNvSpPr txBox="1"/>
          <p:nvPr/>
        </p:nvSpPr>
        <p:spPr>
          <a:xfrm>
            <a:off x="552060" y="3641285"/>
            <a:ext cx="7551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为了计算第二块中词元的注意力分数，我们收集前三块、最后一块和第五块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key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。然后我们可以计算 </a:t>
            </a:r>
            <a:r>
              <a:rPr lang="en-US" altLang="zh-CN" sz="1200" b="0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a</a:t>
            </a:r>
            <a:r>
              <a:rPr lang="en-US" altLang="zh-CN" sz="1200" b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2​=</a:t>
            </a:r>
            <a:r>
              <a:rPr lang="en-US" altLang="zh-CN" sz="1200" b="0" i="1" dirty="0" err="1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Softmax</a:t>
            </a:r>
            <a:r>
              <a:rPr lang="en-US" altLang="zh-CN" sz="1200" b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(</a:t>
            </a:r>
            <a:r>
              <a:rPr lang="en-US" altLang="zh-CN" sz="1200" b="0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q</a:t>
            </a:r>
            <a:r>
              <a:rPr lang="en-US" altLang="zh-CN" sz="1200" b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2​∗</a:t>
            </a:r>
            <a:r>
              <a:rPr lang="en-US" altLang="zh-CN" sz="1200" b="0" i="1" dirty="0" err="1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concat</a:t>
            </a:r>
            <a:r>
              <a:rPr lang="en-US" altLang="zh-CN" sz="1200" b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(</a:t>
            </a:r>
            <a:r>
              <a:rPr lang="en-US" altLang="zh-CN" sz="1200" b="0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k</a:t>
            </a:r>
            <a:r>
              <a:rPr lang="en-US" altLang="zh-CN" sz="1200" b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1​,</a:t>
            </a:r>
            <a:r>
              <a:rPr lang="en-US" altLang="zh-CN" sz="1200" b="0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k</a:t>
            </a:r>
            <a:r>
              <a:rPr lang="en-US" altLang="zh-CN" sz="1200" b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2​,</a:t>
            </a:r>
            <a:r>
              <a:rPr lang="en-US" altLang="zh-CN" sz="1200" b="0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k</a:t>
            </a:r>
            <a:r>
              <a:rPr lang="en-US" altLang="zh-CN" sz="1200" b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3​,</a:t>
            </a:r>
            <a:r>
              <a:rPr lang="en-US" altLang="zh-CN" sz="1200" b="0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k</a:t>
            </a:r>
            <a:r>
              <a:rPr lang="en-US" altLang="zh-CN" sz="1200" b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5​,</a:t>
            </a:r>
            <a:r>
              <a:rPr lang="en-US" altLang="zh-CN" sz="1200" b="0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k</a:t>
            </a:r>
            <a:r>
              <a:rPr lang="en-US" altLang="zh-CN" sz="1200" b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7​)</a:t>
            </a:r>
            <a:r>
              <a:rPr lang="en-US" altLang="zh-CN" sz="1200" b="0" i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Charter"/>
              </a:rPr>
              <a:t>. </a:t>
            </a:r>
            <a:endParaRPr lang="zh-CN" altLang="en-US" sz="1200" b="1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0D6D49C-C2B7-C0A0-4188-E204FC03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7794"/>
            <a:ext cx="8857085" cy="168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3A77436-15DA-A6D2-6F0F-DD193F984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50885"/>
            <a:ext cx="8857085" cy="18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6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672FFECD-A05B-83AA-3DD8-CFD66F704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060" y="1236111"/>
            <a:ext cx="110799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i="0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其他块类似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F594B96-AE62-F217-6862-A1A68FBCF4F2}"/>
              </a:ext>
            </a:extLst>
          </p:cNvPr>
          <p:cNvSpPr txBox="1">
            <a:spLocks/>
          </p:cNvSpPr>
          <p:nvPr/>
        </p:nvSpPr>
        <p:spPr>
          <a:xfrm>
            <a:off x="838200" y="49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5C027B-344A-F63C-62E2-C09A6563A005}"/>
              </a:ext>
            </a:extLst>
          </p:cNvPr>
          <p:cNvSpPr txBox="1"/>
          <p:nvPr/>
        </p:nvSpPr>
        <p:spPr>
          <a:xfrm>
            <a:off x="552060" y="3641285"/>
            <a:ext cx="755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最后一块。</a:t>
            </a:r>
            <a:endParaRPr lang="zh-CN" altLang="en-US" sz="1200" b="1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979D847-6578-40D3-395C-550F0548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2546"/>
            <a:ext cx="8857085" cy="170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C7FA264-FF1E-3DE8-6F99-454189241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223367"/>
            <a:ext cx="8857085" cy="170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36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CF594B96-AE62-F217-6862-A1A68FBCF4F2}"/>
              </a:ext>
            </a:extLst>
          </p:cNvPr>
          <p:cNvSpPr txBox="1">
            <a:spLocks/>
          </p:cNvSpPr>
          <p:nvPr/>
        </p:nvSpPr>
        <p:spPr>
          <a:xfrm>
            <a:off x="838200" y="49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实现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744D5BC-44C6-4B8D-536A-3BE396676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282" y="970284"/>
            <a:ext cx="4039028" cy="279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6795EA7D-406C-F407-E6F3-940D4A22D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458" y="3472646"/>
            <a:ext cx="830708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zh-CN" sz="1200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上图中 </a:t>
            </a:r>
            <a:r>
              <a:rPr lang="zh-CN" altLang="zh-CN" sz="1200" b="1" dirty="0">
                <a:solidFill>
                  <a:srgbClr val="FF0000"/>
                </a:solidFill>
                <a:highlight>
                  <a:srgbClr val="FFFFFF"/>
                </a:highlight>
                <a:latin typeface="-apple-system"/>
              </a:rPr>
              <a:t>蓝色 -&gt; 全局块 、红色 -&gt; 随机块 、橙色 -&gt; 滑动块 </a:t>
            </a:r>
            <a:r>
              <a:rPr lang="zh-CN" altLang="zh-CN" sz="1200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sz="12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zh-CN" sz="1200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在前向传播过程中，我们不存储“白色”块，而是直接为每个单独的部分计算加权值矩阵 (即每个词元的表示)，如上所述。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2F14494-9BDC-0E32-AC78-BB2977C38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391319"/>
              </p:ext>
            </p:extLst>
          </p:nvPr>
        </p:nvGraphicFramePr>
        <p:xfrm>
          <a:off x="2229177" y="4211310"/>
          <a:ext cx="7733643" cy="2560320"/>
        </p:xfrm>
        <a:graphic>
          <a:graphicData uri="http://schemas.openxmlformats.org/drawingml/2006/table">
            <a:tbl>
              <a:tblPr/>
              <a:tblGrid>
                <a:gridCol w="2577881">
                  <a:extLst>
                    <a:ext uri="{9D8B030D-6E8A-4147-A177-3AD203B41FA5}">
                      <a16:colId xmlns:a16="http://schemas.microsoft.com/office/drawing/2014/main" val="4235421569"/>
                    </a:ext>
                  </a:extLst>
                </a:gridCol>
                <a:gridCol w="2577881">
                  <a:extLst>
                    <a:ext uri="{9D8B030D-6E8A-4147-A177-3AD203B41FA5}">
                      <a16:colId xmlns:a16="http://schemas.microsoft.com/office/drawing/2014/main" val="1201554537"/>
                    </a:ext>
                  </a:extLst>
                </a:gridCol>
                <a:gridCol w="2577881">
                  <a:extLst>
                    <a:ext uri="{9D8B030D-6E8A-4147-A177-3AD203B41FA5}">
                      <a16:colId xmlns:a16="http://schemas.microsoft.com/office/drawing/2014/main" val="243168464"/>
                    </a:ext>
                  </a:extLst>
                </a:gridCol>
              </a:tblGrid>
              <a:tr h="2633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highlight>
                            <a:srgbClr val="EFF3F5"/>
                          </a:highlight>
                        </a:rPr>
                        <a:t>注意力类型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highlight>
                            <a:srgbClr val="EFF3F5"/>
                          </a:highlight>
                        </a:rPr>
                        <a:t>序列长度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b="1" kern="1200" dirty="0">
                          <a:solidFill>
                            <a:srgbClr val="4F4F4F"/>
                          </a:solidFill>
                          <a:effectLst/>
                          <a:highlight>
                            <a:srgbClr val="EFF3F5"/>
                          </a:highlight>
                          <a:latin typeface="+mn-lt"/>
                          <a:ea typeface="+mn-ea"/>
                          <a:cs typeface="+mn-cs"/>
                        </a:rPr>
                        <a:t>时间和内存复杂度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445602"/>
                  </a:ext>
                </a:extLst>
              </a:tr>
              <a:tr h="2633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原始完全注意力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</a:rPr>
                        <a:t>512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4F4F4F"/>
                          </a:solidFill>
                          <a:effectLst/>
                        </a:rPr>
                        <a:t>T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45834"/>
                  </a:ext>
                </a:extLst>
              </a:tr>
              <a:tr h="432664">
                <a:tc>
                  <a:txBody>
                    <a:bodyPr/>
                    <a:lstStyle/>
                    <a:p>
                      <a:pPr algn="l"/>
                      <a:b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</a:rPr>
                        <a:t>1024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4F4F4F"/>
                          </a:solidFill>
                          <a:effectLst/>
                        </a:rPr>
                        <a:t>4 x T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11600"/>
                  </a:ext>
                </a:extLst>
              </a:tr>
              <a:tr h="432664">
                <a:tc>
                  <a:txBody>
                    <a:bodyPr/>
                    <a:lstStyle/>
                    <a:p>
                      <a:pPr algn="l"/>
                      <a:b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</a:rPr>
                        <a:t>4096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4F4F4F"/>
                          </a:solidFill>
                          <a:effectLst/>
                        </a:rPr>
                        <a:t>64 x T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997002"/>
                  </a:ext>
                </a:extLst>
              </a:tr>
              <a:tr h="2633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块稀疏注意力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</a:rPr>
                        <a:t>1024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4F4F4F"/>
                          </a:solidFill>
                          <a:effectLst/>
                        </a:rPr>
                        <a:t>2 x T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58155"/>
                  </a:ext>
                </a:extLst>
              </a:tr>
              <a:tr h="432664">
                <a:tc>
                  <a:txBody>
                    <a:bodyPr/>
                    <a:lstStyle/>
                    <a:p>
                      <a:pPr algn="l"/>
                      <a:b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</a:rPr>
                        <a:t>4096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4F4F4F"/>
                          </a:solidFill>
                          <a:effectLst/>
                        </a:rPr>
                        <a:t>8 x T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81230"/>
                  </a:ext>
                </a:extLst>
              </a:tr>
            </a:tbl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71ABFEA6-B4EE-619A-C380-3454E61D8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065" y="3872804"/>
            <a:ext cx="4401461" cy="338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200" b="1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BERT 注意力和 BigBird 块稀疏注意力的时间和空间复杂度之比较</a:t>
            </a:r>
            <a:r>
              <a:rPr lang="zh-CN" altLang="zh-CN" sz="1200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83023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64E88-862D-8415-5ADB-094FE76C1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8EF496-2EC3-DCC6-E086-7804086B2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C785EA-2015-80B6-651F-8B8B3456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9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64E88-862D-8415-5ADB-094FE76C1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8EF496-2EC3-DCC6-E086-7804086B2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F303FC-C69E-D936-3524-A960BC7C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94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64E88-862D-8415-5ADB-094FE76C1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8EF496-2EC3-DCC6-E086-7804086B2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2DA274-7BA0-1B6A-B96E-CE27D27B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8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64E88-862D-8415-5ADB-094FE76C1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8EF496-2EC3-DCC6-E086-7804086B2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D16EAF-FD80-8D0A-9F56-E5BD73D0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9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3BE38-D4F2-6579-DEA6-01657EEB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应该关注哪些</a:t>
            </a:r>
            <a:r>
              <a:rPr lang="en-US" altLang="zh-CN" sz="2400" b="1" dirty="0"/>
              <a:t>Token</a:t>
            </a:r>
            <a:r>
              <a:rPr lang="zh-CN" altLang="en-US" sz="2400" b="1" dirty="0"/>
              <a:t>？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C19001-A516-8BC2-6268-DF13C4D1F6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8828" y="1291858"/>
            <a:ext cx="8557856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以句子 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 Unicode MS"/>
              </a:rPr>
              <a:t>BigBird is now available in HuggingFace for extractive Question Answering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ea typeface="-apple-system"/>
              </a:rPr>
              <a:t>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为例来说明注意力是如何工作的。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4F30D05-68C6-ED5D-A5DC-06A660634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28" y="1843088"/>
            <a:ext cx="98106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200" dirty="0">
                <a:solidFill>
                  <a:srgbClr val="4D4D4D"/>
                </a:solidFill>
              </a:rPr>
              <a:t>我们考虑一下 </a:t>
            </a:r>
            <a:r>
              <a:rPr lang="zh-CN" altLang="zh-CN" sz="1200" b="1" dirty="0">
                <a:solidFill>
                  <a:srgbClr val="4D4D4D"/>
                </a:solidFill>
              </a:rPr>
              <a:t>每个</a:t>
            </a:r>
            <a:r>
              <a:rPr lang="en-US" altLang="zh-CN" sz="1200" b="1" dirty="0">
                <a:solidFill>
                  <a:srgbClr val="4D4D4D"/>
                </a:solidFill>
              </a:rPr>
              <a:t>query token</a:t>
            </a:r>
            <a:r>
              <a:rPr lang="zh-CN" altLang="zh-CN" sz="1200" b="1" dirty="0">
                <a:solidFill>
                  <a:srgbClr val="4D4D4D"/>
                </a:solidFill>
              </a:rPr>
              <a:t>应如何明智地选择它实际上应该关注的</a:t>
            </a:r>
            <a:r>
              <a:rPr lang="en-US" altLang="zh-CN" sz="1200" b="1" dirty="0">
                <a:solidFill>
                  <a:srgbClr val="4D4D4D"/>
                </a:solidFill>
              </a:rPr>
              <a:t>key token</a:t>
            </a:r>
            <a:r>
              <a:rPr lang="zh-CN" altLang="zh-CN" sz="1200" dirty="0">
                <a:solidFill>
                  <a:srgbClr val="4D4D4D"/>
                </a:solidFill>
              </a:rPr>
              <a:t>这个问题，下面我们通过编写伪代码的方式来整理思考过程。</a:t>
            </a:r>
          </a:p>
          <a:p>
            <a:r>
              <a:rPr lang="zh-CN" altLang="zh-CN" sz="1200" b="1" dirty="0">
                <a:solidFill>
                  <a:srgbClr val="FF0000"/>
                </a:solidFill>
              </a:rPr>
              <a:t>假设 available 是当前</a:t>
            </a:r>
            <a:r>
              <a:rPr lang="en-US" altLang="zh-CN" sz="1200" b="1" dirty="0">
                <a:solidFill>
                  <a:srgbClr val="FF0000"/>
                </a:solidFill>
              </a:rPr>
              <a:t>query token</a:t>
            </a:r>
            <a:r>
              <a:rPr lang="zh-CN" altLang="zh-CN" sz="1200" dirty="0">
                <a:solidFill>
                  <a:srgbClr val="4D4D4D"/>
                </a:solidFill>
              </a:rPr>
              <a:t>，我们来构建一个合理的、需要关注的</a:t>
            </a:r>
            <a:r>
              <a:rPr lang="en-US" altLang="zh-CN" sz="1200" dirty="0">
                <a:solidFill>
                  <a:srgbClr val="4D4D4D"/>
                </a:solidFill>
              </a:rPr>
              <a:t>key token</a:t>
            </a:r>
            <a:r>
              <a:rPr lang="zh-CN" altLang="zh-CN" sz="1200" dirty="0">
                <a:solidFill>
                  <a:srgbClr val="4D4D4D"/>
                </a:solidFill>
              </a:rPr>
              <a:t>列表。</a:t>
            </a:r>
            <a:endParaRPr lang="en-US" altLang="zh-CN" sz="1200" dirty="0">
              <a:solidFill>
                <a:srgbClr val="4D4D4D"/>
              </a:solidFill>
            </a:endParaRPr>
          </a:p>
          <a:p>
            <a:endParaRPr lang="en-US" altLang="zh-CN" sz="1200" dirty="0">
              <a:solidFill>
                <a:srgbClr val="4D4D4D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C06A00-E803-C26D-E49D-0C387645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75" y="2488923"/>
            <a:ext cx="6542536" cy="20673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8E520A-D01D-80E7-1C6A-92D78151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75" y="4974298"/>
            <a:ext cx="6542536" cy="1518577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BC5AAF33-FE1F-6A50-E8B8-02B584C40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28" y="4642222"/>
            <a:ext cx="841127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zh-CN" sz="1200" b="1" dirty="0">
                <a:solidFill>
                  <a:srgbClr val="4D4D4D"/>
                </a:solidFill>
              </a:rPr>
              <a:t>邻近</a:t>
            </a:r>
            <a:r>
              <a:rPr lang="en-US" altLang="zh-CN" sz="1200" b="1" dirty="0">
                <a:solidFill>
                  <a:srgbClr val="4D4D4D"/>
                </a:solidFill>
              </a:rPr>
              <a:t>token</a:t>
            </a:r>
            <a:r>
              <a:rPr lang="zh-CN" altLang="en-US" sz="1200" b="1" dirty="0">
                <a:solidFill>
                  <a:srgbClr val="4D4D4D"/>
                </a:solidFill>
              </a:rPr>
              <a:t>：</a:t>
            </a:r>
            <a:r>
              <a:rPr lang="zh-CN" altLang="zh-CN" sz="1200" dirty="0">
                <a:solidFill>
                  <a:srgbClr val="4D4D4D"/>
                </a:solidFill>
              </a:rPr>
              <a:t>当然很重要，因为在一个句子 (单词序列) 中，</a:t>
            </a:r>
            <a:r>
              <a:rPr lang="zh-CN" altLang="zh-CN" sz="1200" b="1" dirty="0">
                <a:solidFill>
                  <a:srgbClr val="4D4D4D"/>
                </a:solidFill>
              </a:rPr>
              <a:t>当前词高度依赖于前后的邻近词</a:t>
            </a:r>
            <a:r>
              <a:rPr lang="zh-CN" altLang="zh-CN" sz="1200" dirty="0">
                <a:solidFill>
                  <a:srgbClr val="4D4D4D"/>
                </a:solidFill>
              </a:rPr>
              <a:t>。</a:t>
            </a:r>
            <a:r>
              <a:rPr lang="zh-CN" altLang="zh-CN" sz="1200" b="1" dirty="0">
                <a:solidFill>
                  <a:srgbClr val="4D4D4D"/>
                </a:solidFill>
              </a:rPr>
              <a:t>滑动注意力 </a:t>
            </a:r>
            <a:r>
              <a:rPr lang="zh-CN" altLang="zh-CN" sz="1200" dirty="0">
                <a:solidFill>
                  <a:srgbClr val="4D4D4D"/>
                </a:solidFill>
              </a:rPr>
              <a:t>即基于该直觉。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2B290BD-B63E-BF18-AAE0-44E676F94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228" y="4794622"/>
            <a:ext cx="841127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zh-CN" sz="1200" b="1" dirty="0">
                <a:solidFill>
                  <a:srgbClr val="4D4D4D"/>
                </a:solidFill>
              </a:rPr>
              <a:t>邻近</a:t>
            </a:r>
            <a:r>
              <a:rPr lang="en-US" altLang="zh-CN" sz="1200" b="1" dirty="0">
                <a:solidFill>
                  <a:srgbClr val="4D4D4D"/>
                </a:solidFill>
              </a:rPr>
              <a:t>token</a:t>
            </a:r>
            <a:r>
              <a:rPr lang="zh-CN" altLang="en-US" sz="1200" b="1" dirty="0">
                <a:solidFill>
                  <a:srgbClr val="4D4D4D"/>
                </a:solidFill>
              </a:rPr>
              <a:t>：</a:t>
            </a:r>
            <a:r>
              <a:rPr lang="zh-CN" altLang="zh-CN" sz="1200" dirty="0">
                <a:solidFill>
                  <a:srgbClr val="4D4D4D"/>
                </a:solidFill>
              </a:rPr>
              <a:t>当然很重要，因为在一个句子 (单词序列) 中，</a:t>
            </a:r>
            <a:r>
              <a:rPr lang="zh-CN" altLang="zh-CN" sz="1200" b="1" dirty="0">
                <a:solidFill>
                  <a:srgbClr val="4D4D4D"/>
                </a:solidFill>
              </a:rPr>
              <a:t>当前词高度依赖于前后的邻近词</a:t>
            </a:r>
            <a:r>
              <a:rPr lang="zh-CN" altLang="zh-CN" sz="1200" dirty="0">
                <a:solidFill>
                  <a:srgbClr val="4D4D4D"/>
                </a:solidFill>
              </a:rPr>
              <a:t>。</a:t>
            </a:r>
            <a:r>
              <a:rPr lang="zh-CN" altLang="zh-CN" sz="1200" b="1" dirty="0">
                <a:solidFill>
                  <a:srgbClr val="4D4D4D"/>
                </a:solidFill>
              </a:rPr>
              <a:t>滑动注意力 </a:t>
            </a:r>
            <a:r>
              <a:rPr lang="zh-CN" altLang="zh-CN" sz="1200" dirty="0">
                <a:solidFill>
                  <a:srgbClr val="4D4D4D"/>
                </a:solidFill>
              </a:rPr>
              <a:t>即基于该直觉。 </a:t>
            </a:r>
          </a:p>
        </p:txBody>
      </p:sp>
    </p:spTree>
    <p:extLst>
      <p:ext uri="{BB962C8B-B14F-4D97-AF65-F5344CB8AC3E}">
        <p14:creationId xmlns:p14="http://schemas.microsoft.com/office/powerpoint/2010/main" val="205149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4F30D05-68C6-ED5D-A5DC-06A660634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28" y="1491888"/>
            <a:ext cx="538230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 sz="1200" dirty="0">
              <a:solidFill>
                <a:srgbClr val="4D4D4D"/>
              </a:solidFill>
            </a:endParaRPr>
          </a:p>
          <a:p>
            <a:r>
              <a:rPr lang="zh-CN" altLang="en-US" sz="12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全局</a:t>
            </a:r>
            <a:r>
              <a:rPr lang="en-US" altLang="zh-CN" sz="12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en-US" altLang="zh-CN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 引入一些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，这些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将关注每个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并且被每个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关注。</a:t>
            </a:r>
            <a:endParaRPr lang="en-US" altLang="zh-CN" sz="1200" dirty="0">
              <a:solidFill>
                <a:srgbClr val="4D4D4D"/>
              </a:solidFill>
            </a:endParaRPr>
          </a:p>
          <a:p>
            <a:endParaRPr lang="en-US" altLang="zh-CN" sz="1200" dirty="0">
              <a:solidFill>
                <a:srgbClr val="4D4D4D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C5AAF33-FE1F-6A50-E8B8-02B584C40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28" y="3493505"/>
            <a:ext cx="8229753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zh-CN" altLang="en-US" sz="12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随机</a:t>
            </a:r>
            <a:r>
              <a:rPr lang="en-US" altLang="zh-CN" sz="12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en-US" altLang="zh-CN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随机选择一些</a:t>
            </a:r>
            <a:r>
              <a:rPr lang="en-US" altLang="zh-CN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，这些</a:t>
            </a:r>
            <a:r>
              <a:rPr lang="en-US" altLang="zh-CN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将通过关注其他</a:t>
            </a:r>
            <a:r>
              <a:rPr lang="en-US" altLang="zh-CN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来传输信息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，而那些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又可以传输信息到其他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这可以降低直接从一个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到另一个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的信息传输成本。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5C0967-5DD5-E3EC-128A-E17B22671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99" y="1986026"/>
            <a:ext cx="6860687" cy="1442974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672FFECD-A05B-83AA-3DD8-CFD66F704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28" y="1323785"/>
            <a:ext cx="56669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zh-CN" sz="1200" dirty="0">
                <a:solidFill>
                  <a:srgbClr val="4D4D4D"/>
                </a:solidFill>
              </a:rPr>
              <a:t>BigBird 提出了两种允许长程注意力依赖的方法，这两种方法都能保证计算效率。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6FB7B44-AE2D-1C3A-95AD-49228FF17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63" y="4033369"/>
            <a:ext cx="6780357" cy="2499400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CF594B96-AE62-F217-6862-A1A68FBCF4F2}"/>
              </a:ext>
            </a:extLst>
          </p:cNvPr>
          <p:cNvSpPr txBox="1">
            <a:spLocks/>
          </p:cNvSpPr>
          <p:nvPr/>
        </p:nvSpPr>
        <p:spPr>
          <a:xfrm>
            <a:off x="838200" y="49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/>
              <a:t>应该关注哪些</a:t>
            </a:r>
            <a:r>
              <a:rPr lang="en-US" altLang="zh-CN" sz="2400" b="1"/>
              <a:t>Token</a:t>
            </a:r>
            <a:r>
              <a:rPr lang="zh-CN" altLang="en-US" sz="2400" b="1"/>
              <a:t>？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227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672FFECD-A05B-83AA-3DD8-CFD66F704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28" y="1047681"/>
            <a:ext cx="971304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首先，我们借助图来帮助理解“全局”、“滑动”和“随机”注意力，并尝试理解这三种注意力机制的组合是如何较好地近似标准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BERT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类注意力的。</a:t>
            </a:r>
            <a:r>
              <a:rPr lang="zh-CN" altLang="zh-CN" sz="1200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F594B96-AE62-F217-6862-A1A68FBCF4F2}"/>
              </a:ext>
            </a:extLst>
          </p:cNvPr>
          <p:cNvSpPr txBox="1">
            <a:spLocks/>
          </p:cNvSpPr>
          <p:nvPr/>
        </p:nvSpPr>
        <p:spPr>
          <a:xfrm>
            <a:off x="838200" y="49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图解全局、滑动、随机注意力的概念</a:t>
            </a: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3A71B66D-F903-2A0A-09FA-701CC4E6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073" y="14918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F31511D-AD58-7EC3-9FE0-25CF62BB9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073" y="14918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70980DF6-0D2A-1965-4798-AF3A4E64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778" y="160916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785CA8E-2DEB-6B6B-4950-9F33B278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77" y="14918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3E8D2672-463C-EBFC-42FD-B8639523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4918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355D3817-5E16-4DE8-9CAD-2FA2E4765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559" y="4455801"/>
            <a:ext cx="1923127" cy="18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B486D63-4086-6955-76D1-BC53582E7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28" y="3994136"/>
            <a:ext cx="762971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上图分别把“全局”</a:t>
            </a:r>
            <a:r>
              <a:rPr lang="en-US" altLang="zh-CN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zh-CN" altLang="en-US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左</a:t>
            </a:r>
            <a:r>
              <a:rPr lang="en-US" altLang="zh-CN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) </a:t>
            </a:r>
            <a:r>
              <a:rPr lang="zh-CN" altLang="en-US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、“滑动”</a:t>
            </a:r>
            <a:r>
              <a:rPr lang="en-US" altLang="zh-CN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zh-CN" altLang="en-US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中</a:t>
            </a:r>
            <a:r>
              <a:rPr lang="en-US" altLang="zh-CN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) </a:t>
            </a:r>
            <a:r>
              <a:rPr lang="zh-CN" altLang="en-US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和“随机”</a:t>
            </a:r>
            <a:r>
              <a:rPr lang="en-US" altLang="zh-CN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zh-CN" altLang="en-US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右</a:t>
            </a:r>
            <a:r>
              <a:rPr lang="en-US" altLang="zh-CN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) </a:t>
            </a:r>
            <a:r>
              <a:rPr lang="zh-CN" altLang="en-US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连接建模成一个图。</a:t>
            </a:r>
            <a:endParaRPr lang="en-US" altLang="zh-CN" sz="1200" b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每个节点对应一个</a:t>
            </a:r>
            <a:r>
              <a:rPr lang="en-US" altLang="zh-CN" sz="1200" b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，每条边代表一个注意力分数</a:t>
            </a:r>
            <a:r>
              <a:rPr lang="zh-CN" altLang="en-US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。如果 </a:t>
            </a:r>
            <a:r>
              <a:rPr lang="en-US" altLang="zh-CN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2 </a:t>
            </a:r>
            <a:r>
              <a:rPr lang="zh-CN" altLang="en-US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个</a:t>
            </a:r>
            <a:r>
              <a:rPr lang="en-US" altLang="zh-CN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之间没有边连接，则其注意力分数为 </a:t>
            </a:r>
            <a:r>
              <a:rPr lang="en-US" altLang="zh-CN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0</a:t>
            </a:r>
            <a:r>
              <a:rPr lang="zh-CN" altLang="en-US" sz="1200" b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sz="1200" b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22AC2B5-5A42-CE37-E2D6-132F9B3B9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28" y="6347287"/>
            <a:ext cx="8324715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altLang="zh-CN" sz="1200" b="1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BigBird</a:t>
            </a:r>
            <a:r>
              <a:rPr lang="en-US" altLang="zh-CN" sz="12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块稀疏注意力</a:t>
            </a:r>
            <a:r>
              <a:rPr lang="zh-CN" altLang="en-US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 是滑动连接、全局连接和随机连接 </a:t>
            </a:r>
            <a:r>
              <a:rPr lang="en-US" altLang="zh-CN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zh-CN" altLang="en-US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总共 </a:t>
            </a:r>
            <a:r>
              <a:rPr lang="en-US" altLang="zh-CN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11 </a:t>
            </a:r>
            <a:r>
              <a:rPr lang="zh-CN" altLang="en-US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个连接</a:t>
            </a:r>
            <a:r>
              <a:rPr lang="en-US" altLang="zh-CN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) </a:t>
            </a:r>
            <a:r>
              <a:rPr lang="zh-CN" altLang="en-US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的组合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而 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完全注意力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 图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右侧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)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则是有全部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15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个连接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注意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总共有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6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个节点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)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。可以将完全注意力视为所有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都是全局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。</a:t>
            </a:r>
            <a:r>
              <a:rPr lang="zh-CN" altLang="zh-CN" sz="1200" dirty="0">
                <a:solidFill>
                  <a:srgbClr val="4D4D4D"/>
                </a:solidFill>
              </a:rPr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B227EF-1EA8-0C64-1CBC-3583FC9CF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50" y="4540754"/>
            <a:ext cx="2058916" cy="18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5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672FFECD-A05B-83AA-3DD8-CFD66F704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060" y="979468"/>
            <a:ext cx="11083290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完全注意力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模型可以</a:t>
            </a:r>
            <a:r>
              <a:rPr lang="zh-CN" altLang="en-US" sz="1200" b="1" i="0" dirty="0">
                <a:effectLst/>
                <a:highlight>
                  <a:srgbClr val="FFFFFF"/>
                </a:highlight>
                <a:latin typeface="-apple-system"/>
              </a:rPr>
              <a:t>直接在</a:t>
            </a:r>
            <a:r>
              <a:rPr lang="zh-CN" altLang="en-US" sz="1200" b="1" i="0" u="sng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单个层</a:t>
            </a:r>
            <a:r>
              <a:rPr lang="zh-CN" altLang="en-US" sz="1200" b="1" i="0" dirty="0">
                <a:effectLst/>
                <a:highlight>
                  <a:srgbClr val="FFFFFF"/>
                </a:highlight>
                <a:latin typeface="-apple-system"/>
              </a:rPr>
              <a:t>中将信息从一个</a:t>
            </a:r>
            <a:r>
              <a:rPr lang="en-US" altLang="zh-CN" sz="1200" b="1" i="0" dirty="0"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1" i="0" dirty="0">
                <a:effectLst/>
                <a:highlight>
                  <a:srgbClr val="FFFFFF"/>
                </a:highlight>
                <a:latin typeface="-apple-system"/>
              </a:rPr>
              <a:t>传输到另一个</a:t>
            </a:r>
            <a:r>
              <a:rPr lang="en-US" altLang="zh-CN" sz="1200" b="1" i="0" dirty="0"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，因为每个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都会对每个其他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进行查询，并且受到其他每个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的关注。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我们考虑一个与上图类似的例子，如果模型需要将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'going'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与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'now'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关联起来，它可以简单地在单层中执行此操作，因为它们两个是有直接连接的。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块稀疏注意力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zh-CN" altLang="en-US" sz="1200" b="1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如果模型需要在两个节点 </a:t>
            </a:r>
            <a:r>
              <a:rPr lang="en-US" altLang="zh-CN" sz="1200" b="1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zh-CN" altLang="en-US" sz="1200" b="1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或</a:t>
            </a:r>
            <a:r>
              <a:rPr lang="en-US" altLang="zh-CN" sz="1200" b="1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token) </a:t>
            </a:r>
            <a:r>
              <a:rPr lang="zh-CN" altLang="en-US" sz="1200" b="1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之间共享信息，则对于某些</a:t>
            </a:r>
            <a:r>
              <a:rPr lang="en-US" altLang="zh-CN" sz="1200" b="1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1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，信息将必须经过路径中的各个其他节点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;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因为不是所有节点都有直接连接的。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例如 ，假设模型需要将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going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与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now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关联起来，那么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如果仅存在滑动注意力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则这两个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之间的信息流由路径 </a:t>
            </a:r>
            <a:r>
              <a:rPr lang="en-US" altLang="zh-CN" sz="1600" b="0" i="1" u="sng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going -&gt; am -&gt; </a:t>
            </a:r>
            <a:r>
              <a:rPr lang="en-US" altLang="zh-CN" sz="1600" b="0" i="1" u="sng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i</a:t>
            </a:r>
            <a:r>
              <a:rPr lang="en-US" altLang="zh-CN" sz="1600" b="0" i="1" u="sng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 -&gt; now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来定义，也就是说它必须经过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2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个其他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因此，可能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需要多个层来捕获序列的全部信息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，而正常的注意力可以在单层中捕捉到这一点。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在极端情况下，这可能意味着需要与输入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一样多的层。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然而，如果引入</a:t>
            </a:r>
            <a:r>
              <a:rPr lang="zh-CN" altLang="en-US" sz="1200" b="1" i="0" dirty="0">
                <a:effectLst/>
                <a:highlight>
                  <a:srgbClr val="FFFFFF"/>
                </a:highlight>
                <a:latin typeface="-apple-system"/>
              </a:rPr>
              <a:t>一些全局</a:t>
            </a:r>
            <a:r>
              <a:rPr lang="en-US" altLang="zh-CN" sz="1200" b="1" i="0" dirty="0"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1" i="0" dirty="0">
                <a:effectLst/>
                <a:highlight>
                  <a:srgbClr val="FFFFFF"/>
                </a:highlight>
                <a:latin typeface="-apple-system"/>
              </a:rPr>
              <a:t>，信息可以通过以下路径传播 </a:t>
            </a:r>
            <a:r>
              <a:rPr lang="en-US" altLang="zh-CN" sz="1600" i="1" u="sng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going -&gt; </a:t>
            </a:r>
            <a:r>
              <a:rPr lang="en-US" altLang="zh-CN" sz="1600" i="1" u="sng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i</a:t>
            </a:r>
            <a:r>
              <a:rPr lang="en-US" altLang="zh-CN" sz="1600" i="1" u="sng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 -&gt; now </a:t>
            </a:r>
            <a:r>
              <a:rPr lang="zh-CN" altLang="en-US" sz="1200" b="1" i="0" dirty="0">
                <a:effectLst/>
                <a:highlight>
                  <a:srgbClr val="FFFFFF"/>
                </a:highlight>
                <a:latin typeface="-apple-system"/>
              </a:rPr>
              <a:t>，这可以帮助缩短路径。</a:t>
            </a:r>
            <a:endParaRPr lang="en-US" altLang="zh-CN" sz="1200" b="1" i="0" dirty="0"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如果我们再另外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引入随机连接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，它就可以通过 </a:t>
            </a:r>
            <a:r>
              <a:rPr lang="en-US" altLang="zh-CN" sz="1600" b="0" i="1" u="sng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going -&gt; am -&gt; now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传播。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借助随机连接和全局连接，信息可以非常快速地 </a:t>
            </a:r>
            <a:r>
              <a:rPr lang="en-US" altLang="zh-CN" sz="1200" b="0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zh-CN" altLang="en-US" sz="1200" b="0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只需几层</a:t>
            </a:r>
            <a:r>
              <a:rPr lang="en-US" altLang="zh-CN" sz="1200" b="0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) </a:t>
            </a:r>
            <a:r>
              <a:rPr lang="zh-CN" altLang="en-US" sz="1200" b="0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从一个</a:t>
            </a:r>
            <a:r>
              <a:rPr lang="en-US" altLang="zh-CN" sz="1200" b="0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传输到下一个</a:t>
            </a:r>
            <a:r>
              <a:rPr lang="en-US" altLang="zh-CN" sz="1200" b="0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u="sng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sz="1200" b="0" i="0" u="sng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altLang="zh-CN" sz="1200" u="sng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altLang="zh-CN" sz="1200" b="0" i="0" u="sng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在这些图中，我们</a:t>
            </a:r>
            <a:r>
              <a:rPr lang="zh-CN" altLang="en-US" sz="12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假设注意力矩阵是对称的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即 因为在图中如果某个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A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关注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B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，那么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B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也会关注 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A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从下一节所示的注意力矩阵图中可以看出，这个假设对于 </a:t>
            </a:r>
            <a:r>
              <a:rPr lang="en-US" altLang="zh-CN" sz="1200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BigBird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中的大多数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都成立。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F594B96-AE62-F217-6862-A1A68FBCF4F2}"/>
              </a:ext>
            </a:extLst>
          </p:cNvPr>
          <p:cNvSpPr txBox="1">
            <a:spLocks/>
          </p:cNvSpPr>
          <p:nvPr/>
        </p:nvSpPr>
        <p:spPr>
          <a:xfrm>
            <a:off x="838200" y="49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图解全局、滑动、随机注意力的概念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941CD1-713C-AAC5-57CF-5DE2302B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468" y="1940624"/>
            <a:ext cx="2058916" cy="1806533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24AC60B-EAAF-DDBD-8CEB-F12D0CC36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797506"/>
              </p:ext>
            </p:extLst>
          </p:nvPr>
        </p:nvGraphicFramePr>
        <p:xfrm>
          <a:off x="1386760" y="4449475"/>
          <a:ext cx="9065080" cy="1554480"/>
        </p:xfrm>
        <a:graphic>
          <a:graphicData uri="http://schemas.openxmlformats.org/drawingml/2006/table">
            <a:tbl>
              <a:tblPr/>
              <a:tblGrid>
                <a:gridCol w="2266270">
                  <a:extLst>
                    <a:ext uri="{9D8B030D-6E8A-4147-A177-3AD203B41FA5}">
                      <a16:colId xmlns:a16="http://schemas.microsoft.com/office/drawing/2014/main" val="965003334"/>
                    </a:ext>
                  </a:extLst>
                </a:gridCol>
                <a:gridCol w="2266270">
                  <a:extLst>
                    <a:ext uri="{9D8B030D-6E8A-4147-A177-3AD203B41FA5}">
                      <a16:colId xmlns:a16="http://schemas.microsoft.com/office/drawing/2014/main" val="2772755027"/>
                    </a:ext>
                  </a:extLst>
                </a:gridCol>
                <a:gridCol w="2266270">
                  <a:extLst>
                    <a:ext uri="{9D8B030D-6E8A-4147-A177-3AD203B41FA5}">
                      <a16:colId xmlns:a16="http://schemas.microsoft.com/office/drawing/2014/main" val="667246612"/>
                    </a:ext>
                  </a:extLst>
                </a:gridCol>
                <a:gridCol w="2266270">
                  <a:extLst>
                    <a:ext uri="{9D8B030D-6E8A-4147-A177-3AD203B41FA5}">
                      <a16:colId xmlns:a16="http://schemas.microsoft.com/office/drawing/2014/main" val="21595874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  <a:highlight>
                            <a:srgbClr val="EFF3F5"/>
                          </a:highlight>
                        </a:rPr>
                        <a:t>注意力类型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4F4F4F"/>
                          </a:solidFill>
                          <a:effectLst/>
                          <a:highlight>
                            <a:srgbClr val="EFF3F5"/>
                          </a:highlight>
                        </a:rPr>
                        <a:t>全局</a:t>
                      </a:r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  <a:highlight>
                            <a:srgbClr val="EFF3F5"/>
                          </a:highlight>
                        </a:rPr>
                        <a:t>token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  <a:highlight>
                          <a:srgbClr val="EFF3F5"/>
                        </a:highlight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4F4F4F"/>
                          </a:solidFill>
                          <a:effectLst/>
                          <a:highlight>
                            <a:srgbClr val="EFF3F5"/>
                          </a:highlight>
                        </a:rPr>
                        <a:t>滑动</a:t>
                      </a:r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  <a:highlight>
                            <a:srgbClr val="EFF3F5"/>
                          </a:highlight>
                        </a:rPr>
                        <a:t>token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  <a:highlight>
                          <a:srgbClr val="EFF3F5"/>
                        </a:highlight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4F4F4F"/>
                          </a:solidFill>
                          <a:effectLst/>
                          <a:highlight>
                            <a:srgbClr val="EFF3F5"/>
                          </a:highlight>
                        </a:rPr>
                        <a:t>随机</a:t>
                      </a:r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  <a:highlight>
                            <a:srgbClr val="EFF3F5"/>
                          </a:highlight>
                        </a:rPr>
                        <a:t>token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  <a:highlight>
                          <a:srgbClr val="EFF3F5"/>
                        </a:highlight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925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原始完全注意力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n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5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块稀疏注意力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2 x block_size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3 x block_size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b="0" dirty="0">
                          <a:solidFill>
                            <a:srgbClr val="4F4F4F"/>
                          </a:solidFill>
                          <a:effectLst/>
                        </a:rPr>
                        <a:t>num_random_blocks x block_size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994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87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64E88-862D-8415-5ADB-094FE76C1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8EF496-2EC3-DCC6-E086-7804086B2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CD509A-4815-FBD3-B4F7-76575F616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1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672FFECD-A05B-83AA-3DD8-CFD66F704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060" y="1153434"/>
            <a:ext cx="849675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altLang="zh-CN" sz="1200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BigBird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块稀疏注意力是我们上文讨论的内容的高效实现。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每个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都关注某些 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全局</a:t>
            </a:r>
            <a:r>
              <a:rPr lang="en-US" altLang="zh-CN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 、 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滑动</a:t>
            </a:r>
            <a:r>
              <a:rPr lang="en-US" altLang="zh-CN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 和 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随机</a:t>
            </a:r>
            <a:r>
              <a:rPr lang="en-US" altLang="zh-CN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，而不管其他 </a:t>
            </a:r>
            <a:r>
              <a:rPr lang="zh-CN" alt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所有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。作者分别实现了每类查询注意力矩阵。</a:t>
            </a: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altLang="zh-CN" sz="12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F594B96-AE62-F217-6862-A1A68FBCF4F2}"/>
              </a:ext>
            </a:extLst>
          </p:cNvPr>
          <p:cNvSpPr txBox="1">
            <a:spLocks/>
          </p:cNvSpPr>
          <p:nvPr/>
        </p:nvSpPr>
        <p:spPr>
          <a:xfrm>
            <a:off x="838200" y="49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/>
              <a:t>BigBird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块稀疏注意力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B1DE96A-3DC5-74EB-633F-7D363B7B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67" y="1725121"/>
            <a:ext cx="6643630" cy="40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5C027B-344A-F63C-62E2-C09A6563A005}"/>
              </a:ext>
            </a:extLst>
          </p:cNvPr>
          <p:cNvSpPr txBox="1"/>
          <p:nvPr/>
        </p:nvSpPr>
        <p:spPr>
          <a:xfrm>
            <a:off x="552060" y="6009431"/>
            <a:ext cx="755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在实现时，会将序列划分为块，并且</a:t>
            </a:r>
            <a:r>
              <a:rPr lang="zh-CN" altLang="en-US" sz="1200" b="1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每个符号都依块而定义而非依</a:t>
            </a:r>
            <a:r>
              <a:rPr lang="en-US" altLang="zh-CN" sz="1200" b="1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200" b="1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而定义。</a:t>
            </a:r>
          </a:p>
        </p:txBody>
      </p:sp>
    </p:spTree>
    <p:extLst>
      <p:ext uri="{BB962C8B-B14F-4D97-AF65-F5344CB8AC3E}">
        <p14:creationId xmlns:p14="http://schemas.microsoft.com/office/powerpoint/2010/main" val="244741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672FFECD-A05B-83AA-3DD8-CFD66F704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60" y="1024337"/>
                <a:ext cx="9845837" cy="16006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R="0" lvl="0" indent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在常规 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BERT 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注意力中，一系列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token </a:t>
                </a:r>
                <a:r>
                  <a:rPr lang="en-US" altLang="zh-CN" sz="1200" b="0" i="1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X</a:t>
                </a:r>
                <a:r>
                  <a:rPr lang="en-US" altLang="zh-CN" sz="1200" b="0" i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=</a:t>
                </a:r>
                <a:r>
                  <a:rPr lang="en-US" altLang="zh-CN" sz="1200" b="0" i="1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x</a:t>
                </a:r>
                <a:r>
                  <a:rPr lang="en-US" altLang="zh-CN" sz="1200" b="0" i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1​,</a:t>
                </a:r>
                <a:r>
                  <a:rPr lang="en-US" altLang="zh-CN" sz="1200" b="0" i="1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x</a:t>
                </a:r>
                <a:r>
                  <a:rPr lang="en-US" altLang="zh-CN" sz="1200" b="0" i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2​,....,</a:t>
                </a:r>
                <a:r>
                  <a:rPr lang="en-US" altLang="zh-CN" sz="1200" b="0" i="1" dirty="0" err="1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xn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，即 通过线性层投影到 </a:t>
                </a:r>
                <a:r>
                  <a:rPr lang="en-US" altLang="zh-CN" sz="1200" b="0" i="1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Q</a:t>
                </a:r>
                <a:r>
                  <a:rPr lang="en-US" altLang="zh-CN" sz="1200" b="0" i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,</a:t>
                </a:r>
                <a:r>
                  <a:rPr lang="en-US" altLang="zh-CN" sz="1200" b="0" i="1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K</a:t>
                </a:r>
                <a:r>
                  <a:rPr lang="en-US" altLang="zh-CN" sz="1200" b="0" i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,</a:t>
                </a:r>
                <a:r>
                  <a:rPr lang="en-US" altLang="zh-CN" sz="1200" b="0" i="1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V</a:t>
                </a:r>
                <a:r>
                  <a:rPr lang="zh-CN" altLang="en-US" sz="1200" b="0" i="1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，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并基于它们计算注意力分数</a:t>
                </a:r>
                <a:r>
                  <a:rPr lang="zh-CN" altLang="en-US" sz="1200" dirty="0">
                    <a:solidFill>
                      <a:srgbClr val="111827"/>
                    </a:solidFill>
                    <a:highlight>
                      <a:srgbClr val="FFFFFF"/>
                    </a:highlight>
                    <a:latin typeface="KaTeX_Main"/>
                  </a:rPr>
                  <a:t>𝑍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，公式为 </a:t>
                </a:r>
                <a:r>
                  <a:rPr lang="en-US" altLang="zh-CN" sz="1200" b="0" i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Charter"/>
                  </a:rPr>
                  <a:t> </a:t>
                </a:r>
                <a:r>
                  <a:rPr lang="zh-CN" altLang="en-US" sz="1200" b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𝑍</a:t>
                </a:r>
                <a:r>
                  <a:rPr lang="en-US" altLang="zh-CN" sz="1200" b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=</a:t>
                </a:r>
                <a:r>
                  <a:rPr lang="zh-CN" altLang="en-US" sz="1200" b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𝑆𝑜𝑓𝑡𝑚𝑎𝑥</a:t>
                </a:r>
                <a:r>
                  <a:rPr lang="en-US" altLang="zh-CN" sz="1200" b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(</a:t>
                </a:r>
                <a:r>
                  <a:rPr lang="zh-CN" altLang="en-US" sz="1200" b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 dirty="0" smtClean="0">
                            <a:solidFill>
                              <a:srgbClr val="111827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 dirty="0">
                            <a:solidFill>
                              <a:srgbClr val="111827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m:rPr>
                            <m:nor/>
                          </m:rPr>
                          <a:rPr lang="zh-CN" altLang="en-US" sz="1200" dirty="0">
                            <a:solidFill>
                              <a:srgbClr val="111827"/>
                            </a:solidFill>
                            <a:highlight>
                              <a:srgbClr val="FFFFFF"/>
                            </a:highlight>
                            <a:latin typeface="KaTeX_Main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200" b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)</a:t>
                </a:r>
                <a:r>
                  <a:rPr lang="en-US" altLang="zh-CN" sz="1200" b="0" i="1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 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。</a:t>
                </a:r>
                <a:endParaRPr lang="en-US" altLang="zh-CN" sz="1200" b="0" i="0" dirty="0">
                  <a:solidFill>
                    <a:srgbClr val="4D4D4D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marR="0" lvl="0" indent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使用 </a:t>
                </a:r>
                <a:r>
                  <a:rPr lang="en-US" altLang="zh-CN" sz="1200" b="0" i="0" dirty="0" err="1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BigBird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块稀疏注意力时，我们使用相同的算法，但</a:t>
                </a:r>
                <a:r>
                  <a:rPr lang="zh-CN" altLang="en-US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仅针对一些选定的</a:t>
                </a:r>
                <a:r>
                  <a:rPr lang="en-US" altLang="zh-CN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query</a:t>
                </a:r>
                <a:r>
                  <a:rPr lang="zh-CN" altLang="en-US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和</a:t>
                </a:r>
                <a:r>
                  <a:rPr lang="en-US" altLang="zh-CN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key</a:t>
                </a:r>
                <a:r>
                  <a:rPr lang="zh-CN" altLang="en-US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向量进行计算。</a:t>
                </a:r>
                <a:endParaRPr lang="en-US" altLang="zh-CN" sz="1200" b="1" i="0" dirty="0">
                  <a:solidFill>
                    <a:srgbClr val="4D4D4D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marR="0" lvl="0" indent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每个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token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都关注某些 </a:t>
                </a:r>
                <a:r>
                  <a:rPr lang="zh-CN" altLang="en-US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全局</a:t>
                </a:r>
                <a:r>
                  <a:rPr lang="en-US" altLang="zh-CN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token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 、 </a:t>
                </a:r>
                <a:r>
                  <a:rPr lang="zh-CN" altLang="en-US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滑动</a:t>
                </a:r>
                <a:r>
                  <a:rPr lang="en-US" altLang="zh-CN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token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 和 </a:t>
                </a:r>
                <a:r>
                  <a:rPr lang="zh-CN" altLang="en-US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随机</a:t>
                </a:r>
                <a:r>
                  <a:rPr lang="en-US" altLang="zh-CN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token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，而不管其他 </a:t>
                </a:r>
                <a:r>
                  <a:rPr lang="zh-CN" altLang="en-US" sz="1200" b="1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所有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 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token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。作者分别实现了每类查询注意力矩阵。</a:t>
                </a:r>
                <a:endParaRPr lang="en-US" altLang="zh-CN" sz="1200" b="0" i="0" dirty="0">
                  <a:solidFill>
                    <a:srgbClr val="4D4D4D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marR="0" lvl="0" indent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altLang="zh-CN" sz="1200" b="0" i="0" dirty="0">
                  <a:solidFill>
                    <a:srgbClr val="4D4D4D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marR="0" lvl="0" indent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altLang="zh-CN" sz="1200" dirty="0">
                  <a:solidFill>
                    <a:srgbClr val="4D4D4D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R="0" lvl="0" indent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r>
                  <a:rPr lang="en-US" altLang="zh-CN" sz="1200" b="0" i="0" dirty="0" err="1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BigBird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块稀疏注意力是如何实现的。首先，我们用 </a:t>
                </a:r>
                <a:r>
                  <a:rPr lang="en-US" altLang="zh-CN" sz="1200" b="0" i="1" dirty="0" err="1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b</a:t>
                </a:r>
                <a:r>
                  <a:rPr lang="en-US" altLang="zh-CN" sz="1200" b="0" i="0" dirty="0" err="1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,</a:t>
                </a:r>
                <a:r>
                  <a:rPr lang="en-US" altLang="zh-CN" sz="1200" b="0" i="1" dirty="0" err="1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r</a:t>
                </a:r>
                <a:r>
                  <a:rPr lang="en-US" altLang="zh-CN" sz="1200" b="0" i="0" dirty="0" err="1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,</a:t>
                </a:r>
                <a:r>
                  <a:rPr lang="en-US" altLang="zh-CN" sz="1200" b="0" i="1" dirty="0" err="1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s</a:t>
                </a:r>
                <a:r>
                  <a:rPr lang="en-US" altLang="zh-CN" sz="1200" b="0" i="0" dirty="0" err="1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,</a:t>
                </a:r>
                <a:r>
                  <a:rPr lang="en-US" altLang="zh-CN" sz="1200" b="0" i="1" dirty="0" err="1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KaTeX_Math"/>
                  </a:rPr>
                  <a:t>g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分别代表 </a:t>
                </a:r>
                <a:r>
                  <a:rPr lang="en-US" altLang="zh-CN" sz="1200" b="0" i="0" dirty="0" err="1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block_size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、</a:t>
                </a:r>
                <a:r>
                  <a:rPr lang="en-US" altLang="zh-CN" sz="1200" b="0" i="0" dirty="0" err="1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num_random_blocks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、</a:t>
                </a:r>
                <a:r>
                  <a:rPr lang="en-US" altLang="zh-CN" sz="1200" b="0" i="0" dirty="0" err="1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num_sliding_blocks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、</a:t>
                </a:r>
                <a:r>
                  <a:rPr lang="en-US" altLang="zh-CN" sz="1200" b="0" i="0" dirty="0" err="1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num_global_blocks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。</a:t>
                </a:r>
                <a:endParaRPr lang="en-US" altLang="zh-CN" sz="1200" b="0" i="0" dirty="0">
                  <a:solidFill>
                    <a:srgbClr val="4D4D4D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marR="0" lvl="0" indent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r>
                  <a:rPr lang="pt-BR" altLang="zh-CN" sz="1200" b="0" i="0" dirty="0">
                    <a:solidFill>
                      <a:srgbClr val="111827"/>
                    </a:solidFill>
                    <a:effectLst/>
                    <a:highlight>
                      <a:srgbClr val="FFFFFF"/>
                    </a:highlight>
                    <a:latin typeface="Charter"/>
                  </a:rPr>
                  <a:t> 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我们以</a:t>
                </a:r>
                <a:r>
                  <a:rPr lang="zh-CN" altLang="pt-BR" sz="1200" b="1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𝑏</a:t>
                </a:r>
                <a:r>
                  <a:rPr lang="pt-BR" altLang="zh-CN" sz="1200" b="1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=4,</a:t>
                </a:r>
                <a:r>
                  <a:rPr lang="zh-CN" altLang="pt-BR" sz="1200" b="1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𝑟</a:t>
                </a:r>
                <a:r>
                  <a:rPr lang="pt-BR" altLang="zh-CN" sz="1200" b="1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=1,</a:t>
                </a:r>
                <a:r>
                  <a:rPr lang="zh-CN" altLang="pt-BR" sz="1200" b="1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𝑔</a:t>
                </a:r>
                <a:r>
                  <a:rPr lang="pt-BR" altLang="zh-CN" sz="1200" b="1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=2,</a:t>
                </a:r>
                <a:r>
                  <a:rPr lang="zh-CN" altLang="pt-BR" sz="1200" b="1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𝑠</a:t>
                </a:r>
                <a:r>
                  <a:rPr lang="pt-BR" altLang="zh-CN" sz="1200" b="1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=3,</a:t>
                </a:r>
                <a:r>
                  <a:rPr lang="zh-CN" altLang="pt-BR" sz="1200" b="1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𝑑</a:t>
                </a:r>
                <a:r>
                  <a:rPr lang="pt-BR" altLang="zh-CN" sz="1200" b="1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KaTeX_Main"/>
                  </a:rPr>
                  <a:t>=5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为例来说明 </a:t>
                </a:r>
                <a:r>
                  <a:rPr lang="en-US" altLang="zh-CN" sz="1200" b="0" i="0" dirty="0" err="1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BigBird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zh-CN" altLang="en-US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块稀疏注意力的机制部分，如下所示</a:t>
                </a:r>
                <a:r>
                  <a:rPr lang="en-US" altLang="zh-CN" sz="1200" b="0" i="0" dirty="0">
                    <a:solidFill>
                      <a:srgbClr val="4D4D4D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:</a:t>
                </a:r>
              </a:p>
              <a:p>
                <a:pPr marR="0" lvl="0" indent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altLang="zh-CN" sz="1200" b="0" i="0" dirty="0">
                  <a:solidFill>
                    <a:srgbClr val="4D4D4D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</mc:Choice>
        <mc:Fallback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672FFECD-A05B-83AA-3DD8-CFD66F704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060" y="1024337"/>
                <a:ext cx="9845837" cy="1600695"/>
              </a:xfrm>
              <a:prstGeom prst="rect">
                <a:avLst/>
              </a:prstGeom>
              <a:blipFill>
                <a:blip r:embed="rId2"/>
                <a:stretch>
                  <a:fillRect l="-62" t="-38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题 1">
            <a:extLst>
              <a:ext uri="{FF2B5EF4-FFF2-40B4-BE49-F238E27FC236}">
                <a16:creationId xmlns:a16="http://schemas.microsoft.com/office/drawing/2014/main" id="{CF594B96-AE62-F217-6862-A1A68FBCF4F2}"/>
              </a:ext>
            </a:extLst>
          </p:cNvPr>
          <p:cNvSpPr txBox="1">
            <a:spLocks/>
          </p:cNvSpPr>
          <p:nvPr/>
        </p:nvSpPr>
        <p:spPr>
          <a:xfrm>
            <a:off x="838200" y="490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5C027B-344A-F63C-62E2-C09A6563A005}"/>
              </a:ext>
            </a:extLst>
          </p:cNvPr>
          <p:cNvSpPr txBox="1"/>
          <p:nvPr/>
        </p:nvSpPr>
        <p:spPr>
          <a:xfrm>
            <a:off x="552060" y="6052971"/>
            <a:ext cx="755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q</a:t>
            </a:r>
            <a:r>
              <a:rPr lang="en-US" altLang="zh-CN" sz="1200" b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1​,</a:t>
            </a:r>
            <a:r>
              <a:rPr lang="en-US" altLang="zh-CN" sz="1200" b="1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q</a:t>
            </a:r>
            <a:r>
              <a:rPr lang="en-US" altLang="zh-CN" sz="1200" b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2​,</a:t>
            </a:r>
            <a:r>
              <a:rPr lang="en-US" altLang="zh-CN" sz="1200" b="1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q</a:t>
            </a:r>
            <a:r>
              <a:rPr lang="en-US" altLang="zh-CN" sz="1200" b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3:</a:t>
            </a:r>
            <a:r>
              <a:rPr lang="en-US" altLang="zh-CN" sz="1200" b="1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n</a:t>
            </a:r>
            <a:r>
              <a:rPr lang="en-US" altLang="zh-CN" sz="1200" b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−2​,</a:t>
            </a:r>
            <a:r>
              <a:rPr lang="en-US" altLang="zh-CN" sz="1200" b="1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qn</a:t>
            </a:r>
            <a:r>
              <a:rPr lang="en-US" altLang="zh-CN" sz="1200" b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−1​,</a:t>
            </a:r>
            <a:r>
              <a:rPr lang="en-US" altLang="zh-CN" sz="1200" b="1" i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th"/>
              </a:rPr>
              <a:t>qn</a:t>
            </a:r>
            <a:r>
              <a:rPr lang="en-US" altLang="zh-CN" sz="1200" b="1" dirty="0">
                <a:solidFill>
                  <a:srgbClr val="111827"/>
                </a:solidFill>
                <a:effectLst/>
                <a:highlight>
                  <a:srgbClr val="FFFFFF"/>
                </a:highlight>
                <a:latin typeface="KaTeX_Main"/>
              </a:rPr>
              <a:t>​ 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的注意力分数分别计算</a:t>
            </a:r>
            <a:endParaRPr lang="zh-CN" altLang="en-US" sz="1200" b="1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77E920-C401-67C2-68AB-1B3B5FDAC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66" y="2529907"/>
            <a:ext cx="7093965" cy="338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30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1289</Words>
  <Application>Microsoft Office PowerPoint</Application>
  <PresentationFormat>宽屏</PresentationFormat>
  <Paragraphs>89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-apple-system</vt:lpstr>
      <vt:lpstr>Arial Unicode MS</vt:lpstr>
      <vt:lpstr>Charter</vt:lpstr>
      <vt:lpstr>KaTeX_Main</vt:lpstr>
      <vt:lpstr>KaTeX_Math</vt:lpstr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应该关注哪些Token？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进超 颜</dc:creator>
  <cp:lastModifiedBy>进超 颜</cp:lastModifiedBy>
  <cp:revision>4</cp:revision>
  <dcterms:created xsi:type="dcterms:W3CDTF">2024-07-03T12:28:57Z</dcterms:created>
  <dcterms:modified xsi:type="dcterms:W3CDTF">2024-07-04T14:58:12Z</dcterms:modified>
</cp:coreProperties>
</file>